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304" r:id="rId3"/>
    <p:sldId id="297" r:id="rId4"/>
    <p:sldId id="305" r:id="rId5"/>
    <p:sldId id="287" r:id="rId6"/>
    <p:sldId id="306" r:id="rId7"/>
    <p:sldId id="307" r:id="rId8"/>
    <p:sldId id="294" r:id="rId9"/>
  </p:sldIdLst>
  <p:sldSz cx="9144000" cy="5143500" type="screen16x9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иколай Я. Коваль" initials="НЯК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623C"/>
    <a:srgbClr val="B6784A"/>
    <a:srgbClr val="D18621"/>
    <a:srgbClr val="BF8961"/>
    <a:srgbClr val="D5B297"/>
    <a:srgbClr val="6E482C"/>
    <a:srgbClr val="C99B79"/>
    <a:srgbClr val="DCBEA8"/>
    <a:srgbClr val="C5936D"/>
    <a:srgbClr val="5F50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74731" autoAdjust="0"/>
  </p:normalViewPr>
  <p:slideViewPr>
    <p:cSldViewPr>
      <p:cViewPr varScale="1">
        <p:scale>
          <a:sx n="145" d="100"/>
          <a:sy n="145" d="100"/>
        </p:scale>
        <p:origin x="660" y="120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27859-F617-4A9B-92EB-46DBCE646EC1}" type="datetimeFigureOut">
              <a:rPr lang="ru-RU" smtClean="0"/>
              <a:t>18.08.2020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A2EC2-B8EC-4DE4-B743-6EE3F05778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301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7A2EC2-B8EC-4DE4-B743-6EE3F05778E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57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733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733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>
            <a:spLocks noGrp="1"/>
          </p:cNvSpPr>
          <p:nvPr>
            <p:ph type="body" idx="1"/>
          </p:nvPr>
        </p:nvSpPr>
        <p:spPr>
          <a:xfrm>
            <a:off x="679768" y="4777195"/>
            <a:ext cx="5438140" cy="3908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95" name="Shape 395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1425"/>
            <a:ext cx="5949950" cy="33480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61733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1-Default Slide">
  <p:cSld name="01-Default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80049" y="328812"/>
            <a:ext cx="7620967" cy="2970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50"/>
              <a:buFont typeface="Lato"/>
              <a:buNone/>
              <a:defRPr sz="2250" b="1" i="0" u="none" strike="noStrike" cap="none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480048" y="670874"/>
            <a:ext cx="7620966" cy="1246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112958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2">
          <p15:clr>
            <a:srgbClr val="FBAE40"/>
          </p15:clr>
        </p15:guide>
        <p15:guide id="2" pos="5460">
          <p15:clr>
            <a:srgbClr val="FBAE40"/>
          </p15:clr>
        </p15:guide>
        <p15:guide id="3" orient="horz" pos="204">
          <p15:clr>
            <a:srgbClr val="FBAE40"/>
          </p15:clr>
        </p15:guide>
        <p15:guide id="4" pos="658">
          <p15:clr>
            <a:srgbClr val="FBAE40"/>
          </p15:clr>
        </p15:guide>
        <p15:guide id="5" pos="510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microsoft.com/office/2007/relationships/hdphoto" Target="../media/hdphoto2.wdp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>
          <a:xfrm>
            <a:off x="0" y="20538"/>
            <a:ext cx="9144000" cy="5143500"/>
          </a:xfrm>
          <a:prstGeom prst="rect">
            <a:avLst/>
          </a:prstGeom>
          <a:gradFill>
            <a:gsLst>
              <a:gs pos="0">
                <a:srgbClr val="9DA0A0"/>
              </a:gs>
              <a:gs pos="0">
                <a:schemeClr val="bg1">
                  <a:lumMod val="85000"/>
                </a:schemeClr>
              </a:gs>
              <a:gs pos="100000">
                <a:srgbClr val="E1E3E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Shape 58"/>
          <p:cNvSpPr txBox="1"/>
          <p:nvPr/>
        </p:nvSpPr>
        <p:spPr>
          <a:xfrm>
            <a:off x="1835696" y="246259"/>
            <a:ext cx="3528392" cy="6480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 b="1" cap="none" dirty="0">
                <a:solidFill>
                  <a:srgbClr val="BF8961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УПРАВЛЕНИЕ АЛТАЙСКОГО КРАЯ ПО РАЗВИТИЮ ПРЕДПРИНИМАТЕЛЬСТВА И РЫНОЧНОЙ ИНФРАСТРУКТУРЫ</a:t>
            </a:r>
            <a:endParaRPr sz="2800" dirty="0">
              <a:solidFill>
                <a:srgbClr val="BF89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73" descr="E:\картинки\200px-Coat_of_Arms_of_Altai_Krai.svg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9" y="195487"/>
            <a:ext cx="792087" cy="749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hape 59"/>
          <p:cNvSpPr txBox="1"/>
          <p:nvPr/>
        </p:nvSpPr>
        <p:spPr>
          <a:xfrm>
            <a:off x="683568" y="4443958"/>
            <a:ext cx="7128792" cy="432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Aft>
                <a:spcPts val="600"/>
              </a:spcAft>
              <a:buNone/>
            </a:pPr>
            <a:r>
              <a:rPr lang="ru-RU" sz="1400" b="1" dirty="0">
                <a:solidFill>
                  <a:srgbClr val="BF8961"/>
                </a:solidFill>
                <a:latin typeface="Arial" panose="020B0604020202020204" pitchFamily="34" charset="0"/>
                <a:cs typeface="Arial" panose="020B0604020202020204" pitchFamily="34" charset="0"/>
                <a:sym typeface="Lato"/>
              </a:rPr>
              <a:t>начальник отдела развития сферы малого и среднего предпринимательства</a:t>
            </a:r>
            <a:endParaRPr sz="1400" dirty="0">
              <a:solidFill>
                <a:srgbClr val="BF896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rtl="0">
              <a:spcAft>
                <a:spcPts val="0"/>
              </a:spcAft>
              <a:buNone/>
            </a:pPr>
            <a:r>
              <a:rPr lang="ru-RU" b="1" cap="none" dirty="0">
                <a:solidFill>
                  <a:srgbClr val="6E482C"/>
                </a:solidFill>
                <a:latin typeface="Arial" panose="020B0604020202020204" pitchFamily="34" charset="0"/>
                <a:ea typeface="Lato"/>
                <a:cs typeface="Arial" panose="020B0604020202020204" pitchFamily="34" charset="0"/>
                <a:sym typeface="Lato"/>
              </a:rPr>
              <a:t>АБДУЛАЕВА ЕЛЕНА ЮРЬЕВНА</a:t>
            </a:r>
            <a:endParaRPr sz="3200" dirty="0">
              <a:solidFill>
                <a:srgbClr val="6E482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hape 54"/>
          <p:cNvSpPr txBox="1"/>
          <p:nvPr/>
        </p:nvSpPr>
        <p:spPr>
          <a:xfrm>
            <a:off x="596391" y="1599642"/>
            <a:ext cx="8193650" cy="9721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>
              <a:defRPr lang="ru-RU"/>
            </a:defPPr>
            <a:lvl1pPr lvl="0">
              <a:defRPr sz="3200" b="1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lnSpc>
                <a:spcPts val="3000"/>
              </a:lnSpc>
            </a:pPr>
            <a:r>
              <a:rPr lang="ru-RU" sz="2400" dirty="0"/>
              <a:t>Механизмы государственной финансовой поддержки субъектов малого и среднего предпринимательства, реализуемые управлением Алтайского края по развитию предпринимательства и рыночной инфраструктуры</a:t>
            </a:r>
            <a:endParaRPr sz="2800" dirty="0">
              <a:sym typeface="Lato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175192"/>
            <a:ext cx="1640922" cy="739639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3491880" y="3291830"/>
            <a:ext cx="5298161" cy="1044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r"/>
            <a:endParaRPr lang="ru-RU" sz="1600" dirty="0"/>
          </a:p>
          <a:p>
            <a:pPr algn="r"/>
            <a:endParaRPr lang="ru-RU" sz="1600" dirty="0"/>
          </a:p>
          <a:p>
            <a:pPr algn="r"/>
            <a:endParaRPr lang="ru-RU" sz="1600" dirty="0"/>
          </a:p>
          <a:p>
            <a:pPr algn="r"/>
            <a:r>
              <a:rPr lang="ru-RU" sz="1600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Барнаул,  18 августа 2020 года</a:t>
            </a:r>
            <a:endParaRPr lang="ru-RU" sz="1600" b="1" i="1" dirty="0">
              <a:solidFill>
                <a:srgbClr val="6E482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49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Гранты 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на реализацию проектов в приоритетных сферах экономики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00655" y="1004640"/>
            <a:ext cx="33699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B6784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400" dirty="0">
                <a:solidFill>
                  <a:srgbClr val="6E482C"/>
                </a:solidFill>
              </a:rPr>
              <a:t>Развитие предприятий общественного питания и придорожного сервиса в сельских территориях и малых городах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64088" y="1438089"/>
            <a:ext cx="26489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Переработка сельско-хозяйственной продукции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588095"/>
            <a:ext cx="3164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 и производство строительных материалов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188488" y="2018154"/>
            <a:ext cx="32763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Индустрия детских товаров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383791" y="2171385"/>
            <a:ext cx="32763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Сельскохозяйственная кооперация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5432382" y="3008903"/>
            <a:ext cx="26155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Ремесленное мастерство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268163" y="3331054"/>
            <a:ext cx="2412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Мобильная торговля на селе</a:t>
            </a:r>
          </a:p>
        </p:txBody>
      </p:sp>
      <p:pic>
        <p:nvPicPr>
          <p:cNvPr id="1026" name="Picture 2" descr="C:\Users\Дешевых\Downloads\directional-sign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94" y="1246735"/>
            <a:ext cx="500421" cy="500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pic>
        <p:nvPicPr>
          <p:cNvPr id="1027" name="Picture 3" descr="C:\Users\Дешевых\Downloads\product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297" y="1427972"/>
            <a:ext cx="575489" cy="57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Дешевых\Downloads\hook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67169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Дешевых\Downloads\baby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01" y="1852652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Дешевых\Downloads\team.png"/>
          <p:cNvPicPr>
            <a:picLocks noChangeAspect="1" noChangeArrowheads="1"/>
          </p:cNvPicPr>
          <p:nvPr/>
        </p:nvPicPr>
        <p:blipFill>
          <a:blip r:embed="rId10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1" y="2171385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Дешевых\Downloads\pottery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89" y="2864980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Дешевых\Downloads\1972247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94" y="3331054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Дешевых\Downloads\houses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08" y="4083918"/>
            <a:ext cx="689992" cy="689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extBox 34"/>
          <p:cNvSpPr txBox="1"/>
          <p:nvPr/>
        </p:nvSpPr>
        <p:spPr>
          <a:xfrm>
            <a:off x="5433250" y="3532321"/>
            <a:ext cx="33498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транспортного обслуживания в сельских территориях и малых городах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235976" y="4059976"/>
            <a:ext cx="35520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телекоммуникационной инфраструктуры в сельских территориях и малых городах</a:t>
            </a:r>
          </a:p>
        </p:txBody>
      </p:sp>
      <p:pic>
        <p:nvPicPr>
          <p:cNvPr id="1035" name="Picture 11" descr="C:\Users\Дешевых\Downloads\car-door.png"/>
          <p:cNvPicPr>
            <a:picLocks noChangeAspect="1" noChangeArrowheads="1"/>
          </p:cNvPicPr>
          <p:nvPr/>
        </p:nvPicPr>
        <p:blipFill>
          <a:blip r:embed="rId1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289" y="3532321"/>
            <a:ext cx="643905" cy="643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Прямоугольник 27"/>
          <p:cNvSpPr/>
          <p:nvPr/>
        </p:nvSpPr>
        <p:spPr>
          <a:xfrm>
            <a:off x="450301" y="883678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311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Группа 29"/>
          <p:cNvGrpSpPr/>
          <p:nvPr/>
        </p:nvGrpSpPr>
        <p:grpSpPr>
          <a:xfrm>
            <a:off x="508219" y="1144000"/>
            <a:ext cx="6241410" cy="3497236"/>
            <a:chOff x="-79687" y="1442151"/>
            <a:chExt cx="6096245" cy="3849632"/>
          </a:xfrm>
          <a:solidFill>
            <a:srgbClr val="DCBEA8">
              <a:alpha val="21000"/>
            </a:srgbClr>
          </a:solidFill>
        </p:grpSpPr>
        <p:grpSp>
          <p:nvGrpSpPr>
            <p:cNvPr id="31" name="Группа 30"/>
            <p:cNvGrpSpPr/>
            <p:nvPr/>
          </p:nvGrpSpPr>
          <p:grpSpPr>
            <a:xfrm>
              <a:off x="-79687" y="1442151"/>
              <a:ext cx="6096245" cy="3849632"/>
              <a:chOff x="-175457" y="2042505"/>
              <a:chExt cx="6096245" cy="3849632"/>
            </a:xfrm>
            <a:grpFill/>
          </p:grpSpPr>
          <p:sp>
            <p:nvSpPr>
              <p:cNvPr id="34" name="Скругленный прямоугольник 33"/>
              <p:cNvSpPr/>
              <p:nvPr/>
            </p:nvSpPr>
            <p:spPr>
              <a:xfrm>
                <a:off x="-175457" y="2042505"/>
                <a:ext cx="6096245" cy="3849632"/>
              </a:xfrm>
              <a:prstGeom prst="roundRect">
                <a:avLst>
                  <a:gd name="adj" fmla="val 2995"/>
                </a:avLst>
              </a:prstGeom>
              <a:solidFill>
                <a:srgbClr val="DCBEA8">
                  <a:alpha val="34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3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mbria"/>
                  <a:ea typeface="+mn-ea"/>
                  <a:cs typeface="+mn-cs"/>
                </a:endParaRP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-103565" y="3301718"/>
                <a:ext cx="1344860" cy="581688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tIns="0" rtlCol="0" anchor="t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noProof="0" dirty="0">
                    <a:ln>
                      <a:noFill/>
                    </a:ln>
                    <a:solidFill>
                      <a:srgbClr val="6E482C"/>
                    </a:solidFill>
                    <a:effectLst/>
                    <a:uLnTx/>
                    <a:uFillTx/>
                    <a:latin typeface="Cambria"/>
                  </a:rPr>
                  <a:t>Количество наемных работников</a:t>
                </a:r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>
                <a:off x="2018233" y="3391226"/>
                <a:ext cx="3024336" cy="402671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не менее </a:t>
                </a: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 </a:t>
                </a:r>
                <a:r>
                  <a:rPr lang="ru-RU" sz="2000" b="1" kern="0" dirty="0">
                    <a:solidFill>
                      <a:srgbClr val="C00000"/>
                    </a:solidFill>
                    <a:latin typeface="Cambria"/>
                  </a:rPr>
                  <a:t>2</a:t>
                </a:r>
                <a:r>
                  <a:rPr kumimoji="0" lang="ru-RU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 человек </a:t>
                </a:r>
              </a:p>
            </p:txBody>
          </p:sp>
          <p:sp>
            <p:nvSpPr>
              <p:cNvPr id="37" name="Прямоугольник 36"/>
              <p:cNvSpPr/>
              <p:nvPr/>
            </p:nvSpPr>
            <p:spPr>
              <a:xfrm>
                <a:off x="-74519" y="2431624"/>
                <a:ext cx="1485574" cy="613660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tIns="0" rtlCol="0" anchor="t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noProof="0" dirty="0">
                    <a:ln>
                      <a:noFill/>
                    </a:ln>
                    <a:solidFill>
                      <a:srgbClr val="6E482C"/>
                    </a:solidFill>
                    <a:effectLst/>
                    <a:uLnTx/>
                    <a:uFillTx/>
                    <a:latin typeface="Cambria"/>
                  </a:rPr>
                  <a:t>Срок регистрации</a:t>
                </a:r>
              </a:p>
            </p:txBody>
          </p:sp>
          <p:sp>
            <p:nvSpPr>
              <p:cNvPr id="38" name="Прямоугольник 37"/>
              <p:cNvSpPr/>
              <p:nvPr/>
            </p:nvSpPr>
            <p:spPr>
              <a:xfrm>
                <a:off x="-126856" y="4307760"/>
                <a:ext cx="1368151" cy="427932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tIns="0" rtlCol="0" anchor="t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noProof="0" dirty="0">
                    <a:ln>
                      <a:noFill/>
                    </a:ln>
                    <a:solidFill>
                      <a:srgbClr val="6E482C"/>
                    </a:solidFill>
                    <a:effectLst/>
                    <a:uLnTx/>
                    <a:uFillTx/>
                    <a:latin typeface="Cambria"/>
                  </a:rPr>
                  <a:t>Заработная плата</a:t>
                </a: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1091854" y="3676161"/>
                <a:ext cx="2656369" cy="803128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300" b="0" i="0" u="none" strike="noStrike" kern="0" cap="none" spc="0" normalizeH="0" baseline="0" noProof="0" dirty="0">
                  <a:ln>
                    <a:noFill/>
                  </a:ln>
                  <a:solidFill>
                    <a:srgbClr val="1F497D">
                      <a:lumMod val="50000"/>
                    </a:srgbClr>
                  </a:solidFill>
                  <a:effectLst/>
                  <a:uLnTx/>
                  <a:uFillTx/>
                  <a:latin typeface="Cambria"/>
                </a:endParaRPr>
              </a:p>
            </p:txBody>
          </p:sp>
          <p:cxnSp>
            <p:nvCxnSpPr>
              <p:cNvPr id="40" name="Прямая соединительная линия 39"/>
              <p:cNvCxnSpPr/>
              <p:nvPr/>
            </p:nvCxnSpPr>
            <p:spPr>
              <a:xfrm>
                <a:off x="1472811" y="2244261"/>
                <a:ext cx="0" cy="3446122"/>
              </a:xfrm>
              <a:prstGeom prst="line">
                <a:avLst/>
              </a:prstGeom>
              <a:grpFill/>
              <a:ln>
                <a:solidFill>
                  <a:srgbClr val="6E482C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1" name="Прямоугольник 40"/>
              <p:cNvSpPr/>
              <p:nvPr/>
            </p:nvSpPr>
            <p:spPr>
              <a:xfrm>
                <a:off x="2003861" y="2425681"/>
                <a:ext cx="3030091" cy="57606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более</a:t>
                </a: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 </a:t>
                </a:r>
                <a:r>
                  <a:rPr kumimoji="0" lang="ru-RU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18 месяцев </a:t>
                </a:r>
              </a:p>
              <a:p>
                <a:pPr marL="0" marR="0" lvl="0" indent="0" algn="ctr" defTabSz="91437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20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"/>
                  </a:rPr>
                  <a:t>(1,5 года) </a:t>
                </a:r>
                <a:endParaRPr kumimoji="0" 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endParaRPr>
              </a:p>
            </p:txBody>
          </p:sp>
        </p:grpSp>
        <p:sp>
          <p:nvSpPr>
            <p:cNvPr id="32" name="Прямоугольник 31"/>
            <p:cNvSpPr/>
            <p:nvPr/>
          </p:nvSpPr>
          <p:spPr>
            <a:xfrm>
              <a:off x="-42154" y="4535406"/>
              <a:ext cx="1487056" cy="40267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Сумма </a:t>
              </a:r>
              <a:r>
                <a:rPr lang="ru-RU" sz="1600" b="1" kern="0" dirty="0">
                  <a:solidFill>
                    <a:srgbClr val="6E482C"/>
                  </a:solidFill>
                  <a:latin typeface="Cambria"/>
                </a:rPr>
                <a:t>гранта</a:t>
              </a:r>
              <a:endPara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6E482C"/>
                </a:solidFill>
                <a:effectLst/>
                <a:uLnTx/>
                <a:uFillTx/>
                <a:latin typeface="Cambria"/>
              </a:endParaRPr>
            </a:p>
          </p:txBody>
        </p:sp>
      </p:grpSp>
      <p:sp>
        <p:nvSpPr>
          <p:cNvPr id="42" name="Прямоугольник 41"/>
          <p:cNvSpPr/>
          <p:nvPr/>
        </p:nvSpPr>
        <p:spPr>
          <a:xfrm>
            <a:off x="2754145" y="3182034"/>
            <a:ext cx="3024336" cy="4026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73">
              <a:defRPr/>
            </a:pPr>
            <a:r>
              <a:rPr lang="ru-RU" sz="1600" kern="0" dirty="0">
                <a:solidFill>
                  <a:srgbClr val="C00000"/>
                </a:solidFill>
                <a:latin typeface="Cambria"/>
              </a:rPr>
              <a:t>не менее </a:t>
            </a:r>
            <a:r>
              <a:rPr lang="ru-RU" sz="1600" b="1" kern="0" dirty="0">
                <a:solidFill>
                  <a:srgbClr val="C00000"/>
                </a:solidFill>
                <a:latin typeface="Cambria"/>
              </a:rPr>
              <a:t> </a:t>
            </a:r>
            <a:r>
              <a:rPr lang="ru-RU" sz="2000" b="1" kern="0" dirty="0">
                <a:solidFill>
                  <a:srgbClr val="C00000"/>
                </a:solidFill>
                <a:latin typeface="Cambria"/>
              </a:rPr>
              <a:t>12 000 рублей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6732240" y="1419622"/>
            <a:ext cx="23319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конкурсного отбора</a:t>
            </a:r>
          </a:p>
        </p:txBody>
      </p:sp>
      <p:pic>
        <p:nvPicPr>
          <p:cNvPr id="23" name="Picture 2" descr="C:\Users\Дешевых\Downloads\hired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912" y="3178438"/>
            <a:ext cx="1553552" cy="155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Прямоугольник 23"/>
          <p:cNvSpPr/>
          <p:nvPr/>
        </p:nvSpPr>
        <p:spPr>
          <a:xfrm>
            <a:off x="6876254" y="2211710"/>
            <a:ext cx="2088234" cy="68090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предварительно</a:t>
            </a:r>
          </a:p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в 4 квартале </a:t>
            </a:r>
          </a:p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2020 года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2739430" y="3830463"/>
            <a:ext cx="3416745" cy="4026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73">
              <a:defRPr/>
            </a:pPr>
            <a:r>
              <a:rPr lang="ru-RU" sz="1600" kern="0" dirty="0">
                <a:solidFill>
                  <a:srgbClr val="C00000"/>
                </a:solidFill>
                <a:latin typeface="Cambria"/>
              </a:rPr>
              <a:t>не более </a:t>
            </a:r>
            <a:r>
              <a:rPr lang="ru-RU" sz="2000" b="1" kern="0" dirty="0">
                <a:solidFill>
                  <a:srgbClr val="C00000"/>
                </a:solidFill>
                <a:latin typeface="Cambria"/>
              </a:rPr>
              <a:t>2 000 000 рублей</a:t>
            </a:r>
          </a:p>
        </p:txBody>
      </p:sp>
      <p:sp>
        <p:nvSpPr>
          <p:cNvPr id="26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Гранты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реализацию проектов в приоритетных сферах экономики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83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Субсидии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поддержку </a:t>
            </a:r>
            <a:br>
              <a:rPr lang="ru-RU" sz="2800" b="1" dirty="0">
                <a:solidFill>
                  <a:schemeClr val="tx2"/>
                </a:solidFill>
                <a:latin typeface="Arial"/>
              </a:rPr>
            </a:br>
            <a:r>
              <a:rPr lang="ru-RU" sz="2800" b="1" dirty="0">
                <a:solidFill>
                  <a:schemeClr val="tx2"/>
                </a:solidFill>
                <a:latin typeface="Arial"/>
              </a:rPr>
              <a:t>бизнес-инициатив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33161" y="1503167"/>
            <a:ext cx="32596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B6784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>
                <a:solidFill>
                  <a:srgbClr val="6E482C"/>
                </a:solidFill>
              </a:rPr>
              <a:t>Приобретение оборудования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33589" y="1712141"/>
            <a:ext cx="31323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процентов по кредитам на реализацию инвестиционных  проектов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03768" y="2277823"/>
            <a:ext cx="308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первоначального взноса по договору лизинга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260049" y="3210536"/>
            <a:ext cx="3276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Приобретение нематериальных активов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470638" y="2729329"/>
            <a:ext cx="26297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Технологическое присоединение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электрическим сетям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pic>
        <p:nvPicPr>
          <p:cNvPr id="1027" name="Picture 3" descr="C:\Users\Дешевых\Downloads\product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609" y="3219822"/>
            <a:ext cx="575489" cy="575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Дешевых\Downloads\hook.png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07" y="1853196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733717" y="4383113"/>
            <a:ext cx="7820584" cy="331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000"/>
              </a:lnSpc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Компенсируются затраты, произведенные в текущем и предыдущем годах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1475658" y="3939902"/>
            <a:ext cx="6336702" cy="0"/>
          </a:xfrm>
          <a:prstGeom prst="line">
            <a:avLst/>
          </a:prstGeom>
          <a:solidFill>
            <a:srgbClr val="DCBEA8">
              <a:alpha val="21000"/>
            </a:srgbClr>
          </a:solidFill>
          <a:ln>
            <a:solidFill>
              <a:srgbClr val="6E482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Berda\job\icons8-робот-50.png"/>
          <p:cNvPicPr>
            <a:picLocks noChangeAspect="1" noChangeArrowheads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48" y="1474016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Berda\job\icons8-конфликт-50.png"/>
          <p:cNvPicPr>
            <a:picLocks noChangeAspect="1" noChangeArrowheads="1"/>
          </p:cNvPicPr>
          <p:nvPr/>
        </p:nvPicPr>
        <p:blipFill>
          <a:blip r:embed="rId8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307" y="2862598"/>
            <a:ext cx="574778" cy="574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Berda\job\icons8-отмеченный-грузовик-80.png"/>
          <p:cNvPicPr>
            <a:picLocks noChangeAspect="1" noChangeArrowheads="1"/>
          </p:cNvPicPr>
          <p:nvPr/>
        </p:nvPicPr>
        <p:blipFill>
          <a:blip r:embed="rId9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3" y="2277823"/>
            <a:ext cx="671848" cy="67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6721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979713" y="2787774"/>
            <a:ext cx="4618188" cy="2444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 defTabSz="914373">
              <a:spcAft>
                <a:spcPts val="600"/>
              </a:spcAft>
              <a:defRPr/>
            </a:pPr>
            <a:endParaRPr lang="ru-RU" sz="12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051720" y="-92546"/>
            <a:ext cx="4411535" cy="2444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914373">
              <a:spcAft>
                <a:spcPts val="600"/>
              </a:spcAft>
              <a:defRPr/>
            </a:pPr>
            <a:endParaRPr lang="ru-RU" sz="14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sp>
        <p:nvSpPr>
          <p:cNvPr id="32" name="Прямоугольник 31"/>
          <p:cNvSpPr/>
          <p:nvPr/>
        </p:nvSpPr>
        <p:spPr>
          <a:xfrm>
            <a:off x="6743229" y="1120990"/>
            <a:ext cx="23319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конкурсного отбора</a:t>
            </a:r>
          </a:p>
        </p:txBody>
      </p:sp>
      <p:pic>
        <p:nvPicPr>
          <p:cNvPr id="5122" name="Picture 2" descr="C:\Users\Дешевых\Downloads\hired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912" y="3178438"/>
            <a:ext cx="1553552" cy="155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6749629" y="2066111"/>
            <a:ext cx="2331942" cy="68090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Предварительно             в 4 квартале </a:t>
            </a:r>
          </a:p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2020 года</a:t>
            </a:r>
          </a:p>
        </p:txBody>
      </p:sp>
      <p:sp>
        <p:nvSpPr>
          <p:cNvPr id="31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Субсидии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поддержку </a:t>
            </a:r>
            <a:br>
              <a:rPr lang="ru-RU" sz="2800" b="1" dirty="0">
                <a:solidFill>
                  <a:schemeClr val="tx2"/>
                </a:solidFill>
                <a:latin typeface="Arial"/>
              </a:rPr>
            </a:br>
            <a:r>
              <a:rPr lang="ru-RU" sz="2800" b="1" dirty="0">
                <a:solidFill>
                  <a:schemeClr val="tx2"/>
                </a:solidFill>
                <a:latin typeface="Arial"/>
              </a:rPr>
              <a:t>бизнес-инициатив</a:t>
            </a:r>
          </a:p>
        </p:txBody>
      </p:sp>
      <p:grpSp>
        <p:nvGrpSpPr>
          <p:cNvPr id="34" name="Группа 33"/>
          <p:cNvGrpSpPr/>
          <p:nvPr/>
        </p:nvGrpSpPr>
        <p:grpSpPr>
          <a:xfrm>
            <a:off x="508219" y="1260999"/>
            <a:ext cx="6241410" cy="3313950"/>
            <a:chOff x="-175457" y="2042505"/>
            <a:chExt cx="6096245" cy="3647877"/>
          </a:xfrm>
          <a:solidFill>
            <a:srgbClr val="DCBEA8">
              <a:alpha val="21000"/>
            </a:srgbClr>
          </a:solidFill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-175457" y="2042505"/>
              <a:ext cx="6096245" cy="3647877"/>
            </a:xfrm>
            <a:prstGeom prst="roundRect">
              <a:avLst>
                <a:gd name="adj" fmla="val 2995"/>
              </a:avLst>
            </a:prstGeom>
            <a:solidFill>
              <a:srgbClr val="DCBEA8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-83047" y="3496458"/>
              <a:ext cx="1344860" cy="5816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Количество наемных работников</a:t>
              </a: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1939271" y="3736143"/>
              <a:ext cx="3024336" cy="40267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не менее </a:t>
              </a: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</a:t>
              </a:r>
              <a:r>
                <a:rPr lang="ru-RU" sz="2000" b="1" kern="0" dirty="0">
                  <a:solidFill>
                    <a:srgbClr val="C00000"/>
                  </a:solidFill>
                  <a:latin typeface="Cambria"/>
                </a:rPr>
                <a:t>10</a:t>
              </a: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человек </a:t>
              </a: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-83047" y="2621913"/>
              <a:ext cx="1485574" cy="61366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Срок регистрации</a:t>
              </a: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-94693" y="4642340"/>
              <a:ext cx="1368151" cy="42793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Заработная плата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091854" y="3676161"/>
              <a:ext cx="2656369" cy="80312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mbria"/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613478" y="2385675"/>
              <a:ext cx="0" cy="3113664"/>
            </a:xfrm>
            <a:prstGeom prst="line">
              <a:avLst/>
            </a:prstGeom>
            <a:grpFill/>
            <a:ln>
              <a:solidFill>
                <a:srgbClr val="6E482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Прямоугольник 42"/>
            <p:cNvSpPr/>
            <p:nvPr/>
          </p:nvSpPr>
          <p:spPr>
            <a:xfrm>
              <a:off x="1942136" y="2640711"/>
              <a:ext cx="3030091" cy="5760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более</a:t>
              </a: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</a:t>
              </a: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24 месяцев </a:t>
              </a: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20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(2 года) </a:t>
              </a:r>
              <a:endPara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2745319" y="3608934"/>
            <a:ext cx="3024336" cy="4026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73">
              <a:defRPr/>
            </a:pPr>
            <a:r>
              <a:rPr lang="ru-RU" sz="1600" kern="0" dirty="0">
                <a:solidFill>
                  <a:srgbClr val="C00000"/>
                </a:solidFill>
                <a:latin typeface="Cambria"/>
              </a:rPr>
              <a:t>не менее </a:t>
            </a:r>
            <a:r>
              <a:rPr lang="ru-RU" sz="1600" b="1" kern="0" dirty="0">
                <a:solidFill>
                  <a:srgbClr val="C00000"/>
                </a:solidFill>
                <a:latin typeface="Cambria"/>
              </a:rPr>
              <a:t> </a:t>
            </a:r>
            <a:r>
              <a:rPr lang="ru-RU" sz="2000" b="1" kern="0" dirty="0">
                <a:solidFill>
                  <a:srgbClr val="C00000"/>
                </a:solidFill>
                <a:latin typeface="Cambria"/>
              </a:rPr>
              <a:t>15 000 рублей</a:t>
            </a:r>
          </a:p>
        </p:txBody>
      </p:sp>
    </p:spTree>
    <p:extLst>
      <p:ext uri="{BB962C8B-B14F-4D97-AF65-F5344CB8AC3E}">
        <p14:creationId xmlns:p14="http://schemas.microsoft.com/office/powerpoint/2010/main" val="560580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Субсидии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оборудование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235741" y="1419753"/>
            <a:ext cx="3259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rgbClr val="B6784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 dirty="0">
                <a:solidFill>
                  <a:srgbClr val="6E482C"/>
                </a:solidFill>
              </a:rPr>
              <a:t>Приобретенное оборудования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03768" y="2277823"/>
            <a:ext cx="3080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первоначального взноса по договору лизинга</a:t>
            </a: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sp>
        <p:nvSpPr>
          <p:cNvPr id="43" name="Прямоугольник 42"/>
          <p:cNvSpPr/>
          <p:nvPr/>
        </p:nvSpPr>
        <p:spPr>
          <a:xfrm>
            <a:off x="733717" y="4383113"/>
            <a:ext cx="7820584" cy="331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2000"/>
              </a:lnSpc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Компенсируются затраты, произведенные в текущем и предыдущем годах</a:t>
            </a: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 flipH="1">
            <a:off x="1475658" y="3939902"/>
            <a:ext cx="6336702" cy="0"/>
          </a:xfrm>
          <a:prstGeom prst="line">
            <a:avLst/>
          </a:prstGeom>
          <a:solidFill>
            <a:srgbClr val="DCBEA8">
              <a:alpha val="21000"/>
            </a:srgbClr>
          </a:solidFill>
          <a:ln>
            <a:solidFill>
              <a:srgbClr val="6E482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050" name="Picture 2" descr="C:\Berda\job\icons8-робот-50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848" y="1474016"/>
            <a:ext cx="47625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C:\Berda\job\icons8-отмеченный-грузовик-80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73" y="2277823"/>
            <a:ext cx="671848" cy="67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C:\Berda\job\icons8-отмеченный-грузовик-80.png"/>
          <p:cNvPicPr>
            <a:picLocks noChangeAspect="1" noChangeArrowheads="1"/>
          </p:cNvPicPr>
          <p:nvPr/>
        </p:nvPicPr>
        <p:blipFill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1" y="1376217"/>
            <a:ext cx="671848" cy="671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5652120" y="1296642"/>
            <a:ext cx="3080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6E482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лизинговых платежей по договорам лизинга</a:t>
            </a:r>
          </a:p>
        </p:txBody>
      </p:sp>
    </p:spTree>
    <p:extLst>
      <p:ext uri="{BB962C8B-B14F-4D97-AF65-F5344CB8AC3E}">
        <p14:creationId xmlns:p14="http://schemas.microsoft.com/office/powerpoint/2010/main" val="418195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50301" y="963340"/>
            <a:ext cx="1355406" cy="54006"/>
          </a:xfrm>
          <a:prstGeom prst="rect">
            <a:avLst/>
          </a:prstGeom>
          <a:solidFill>
            <a:srgbClr val="B67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1979713" y="2787774"/>
            <a:ext cx="4618188" cy="2444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just" defTabSz="914373">
              <a:spcAft>
                <a:spcPts val="600"/>
              </a:spcAft>
              <a:defRPr/>
            </a:pPr>
            <a:endParaRPr lang="ru-RU" sz="12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051720" y="-92546"/>
            <a:ext cx="4411535" cy="2444342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lvl="0" algn="ctr" defTabSz="914373">
              <a:spcAft>
                <a:spcPts val="600"/>
              </a:spcAft>
              <a:defRPr/>
            </a:pPr>
            <a:endParaRPr lang="ru-RU" sz="14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Рисунок 2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  <p:pic>
        <p:nvPicPr>
          <p:cNvPr id="5122" name="Picture 2" descr="C:\Users\Дешевых\Downloads\hired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4912" y="3178438"/>
            <a:ext cx="1553552" cy="155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Прямоугольник 48"/>
          <p:cNvSpPr/>
          <p:nvPr/>
        </p:nvSpPr>
        <p:spPr>
          <a:xfrm>
            <a:off x="6749629" y="2066111"/>
            <a:ext cx="2331942" cy="68090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Предварительно             в 4 квартале </a:t>
            </a:r>
          </a:p>
          <a:p>
            <a:pPr marL="0" marR="0" lvl="0" indent="0" algn="ctr" defTabSz="91437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2020 года</a:t>
            </a:r>
          </a:p>
        </p:txBody>
      </p:sp>
      <p:sp>
        <p:nvSpPr>
          <p:cNvPr id="31" name="Shape 289"/>
          <p:cNvSpPr txBox="1">
            <a:spLocks/>
          </p:cNvSpPr>
          <p:nvPr/>
        </p:nvSpPr>
        <p:spPr>
          <a:xfrm>
            <a:off x="449916" y="98996"/>
            <a:ext cx="8412430" cy="118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accent4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buClr>
                <a:srgbClr val="283032"/>
              </a:buClr>
              <a:buSzPts val="2250"/>
            </a:pPr>
            <a:r>
              <a:rPr lang="ru-RU" sz="2800" b="1" dirty="0">
                <a:solidFill>
                  <a:srgbClr val="D18621"/>
                </a:solidFill>
                <a:latin typeface="Arial"/>
              </a:rPr>
              <a:t>Субсидии</a:t>
            </a:r>
            <a:r>
              <a:rPr lang="ru-RU" sz="2800" b="1" dirty="0">
                <a:solidFill>
                  <a:schemeClr val="tx2"/>
                </a:solidFill>
                <a:latin typeface="Arial"/>
              </a:rPr>
              <a:t> на оборудование </a:t>
            </a:r>
            <a:br>
              <a:rPr lang="ru-RU" sz="2800" b="1" dirty="0">
                <a:solidFill>
                  <a:schemeClr val="tx2"/>
                </a:solidFill>
                <a:latin typeface="Arial"/>
              </a:rPr>
            </a:br>
            <a:endParaRPr lang="ru-RU" sz="2800" b="1" dirty="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508219" y="1260999"/>
            <a:ext cx="6241410" cy="3313950"/>
            <a:chOff x="-175457" y="2042505"/>
            <a:chExt cx="6096245" cy="3647877"/>
          </a:xfrm>
          <a:solidFill>
            <a:srgbClr val="DCBEA8">
              <a:alpha val="21000"/>
            </a:srgbClr>
          </a:solidFill>
        </p:grpSpPr>
        <p:sp>
          <p:nvSpPr>
            <p:cNvPr id="36" name="Скругленный прямоугольник 35"/>
            <p:cNvSpPr/>
            <p:nvPr/>
          </p:nvSpPr>
          <p:spPr>
            <a:xfrm>
              <a:off x="-175457" y="2042505"/>
              <a:ext cx="6096245" cy="3647877"/>
            </a:xfrm>
            <a:prstGeom prst="roundRect">
              <a:avLst>
                <a:gd name="adj" fmla="val 2995"/>
              </a:avLst>
            </a:prstGeom>
            <a:solidFill>
              <a:srgbClr val="DCBEA8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mbria"/>
                <a:ea typeface="+mn-ea"/>
                <a:cs typeface="+mn-cs"/>
              </a:endParaRPr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-71402" y="3500372"/>
              <a:ext cx="1344860" cy="58168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Количество наемных работников</a:t>
              </a:r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1839923" y="3877844"/>
              <a:ext cx="3816597" cy="40267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5 и более человек; </a:t>
              </a:r>
            </a:p>
            <a:p>
              <a:pPr algn="ctr" defTabSz="914373">
                <a:defRPr/>
              </a:pPr>
              <a:r>
                <a:rPr lang="ru-RU" sz="1600" b="1" kern="0" dirty="0">
                  <a:solidFill>
                    <a:srgbClr val="C00000"/>
                  </a:solidFill>
                  <a:latin typeface="Cambria"/>
                </a:rPr>
                <a:t>2 и более человек для субъектом монопрофильных муниципальных образований</a:t>
              </a: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2000" b="1" kern="0" dirty="0">
                  <a:solidFill>
                    <a:srgbClr val="C00000"/>
                  </a:solidFill>
                  <a:latin typeface="Cambria"/>
                </a:rPr>
                <a:t> </a:t>
              </a:r>
              <a:endPara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</a:endParaRPr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-71402" y="2315083"/>
              <a:ext cx="1485574" cy="61366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Срок регистрации</a:t>
              </a:r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-83047" y="4849380"/>
              <a:ext cx="1368151" cy="427932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tIns="0" rtlCol="0" anchor="t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6E482C"/>
                  </a:solidFill>
                  <a:effectLst/>
                  <a:uLnTx/>
                  <a:uFillTx/>
                  <a:latin typeface="Cambria"/>
                </a:rPr>
                <a:t>Заработная плата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1091854" y="3676161"/>
              <a:ext cx="2656369" cy="80312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3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50000"/>
                  </a:srgbClr>
                </a:solidFill>
                <a:effectLst/>
                <a:uLnTx/>
                <a:uFillTx/>
                <a:latin typeface="Cambria"/>
              </a:endParaRP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1613478" y="2385675"/>
              <a:ext cx="0" cy="3113664"/>
            </a:xfrm>
            <a:prstGeom prst="line">
              <a:avLst/>
            </a:prstGeom>
            <a:grpFill/>
            <a:ln>
              <a:solidFill>
                <a:srgbClr val="6E482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Прямоугольник 42"/>
            <p:cNvSpPr/>
            <p:nvPr/>
          </p:nvSpPr>
          <p:spPr>
            <a:xfrm>
              <a:off x="1824477" y="2390039"/>
              <a:ext cx="3948112" cy="576064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24 месяца</a:t>
              </a: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и более;</a:t>
              </a:r>
              <a:endParaRPr lang="ru-RU" sz="1600" kern="0" dirty="0">
                <a:solidFill>
                  <a:srgbClr val="C00000"/>
                </a:solidFill>
                <a:latin typeface="Cambria"/>
              </a:endParaRPr>
            </a:p>
            <a:p>
              <a:pPr marL="0" marR="0" lvl="0" indent="0" algn="ctr" defTabSz="91437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12</a:t>
              </a:r>
              <a:r>
                <a:rPr kumimoji="0" lang="ru-RU" sz="1600" b="1" i="0" u="none" strike="noStrike" kern="0" cap="none" spc="0" normalizeH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mbria"/>
                </a:rPr>
                <a:t> месяцев и более для субъектом монопрофильных муниципальных образований</a:t>
              </a:r>
              <a:endParaRPr kumimoji="0" lang="ru-RU" sz="20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mbria"/>
              </a:endParaRPr>
            </a:p>
          </p:txBody>
        </p:sp>
      </p:grpSp>
      <p:sp>
        <p:nvSpPr>
          <p:cNvPr id="44" name="Прямоугольник 43"/>
          <p:cNvSpPr/>
          <p:nvPr/>
        </p:nvSpPr>
        <p:spPr>
          <a:xfrm>
            <a:off x="2581300" y="3808610"/>
            <a:ext cx="3907479" cy="40267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373">
              <a:defRPr/>
            </a:pPr>
            <a:r>
              <a:rPr lang="ru-RU" sz="1600" b="1" kern="0" dirty="0">
                <a:solidFill>
                  <a:srgbClr val="C00000"/>
                </a:solidFill>
                <a:latin typeface="Cambria"/>
              </a:rPr>
              <a:t>Не ниже минимального размера оплаты труда, увеличенного на районный коэффециент</a:t>
            </a:r>
          </a:p>
        </p:txBody>
      </p:sp>
    </p:spTree>
    <p:extLst>
      <p:ext uri="{BB962C8B-B14F-4D97-AF65-F5344CB8AC3E}">
        <p14:creationId xmlns:p14="http://schemas.microsoft.com/office/powerpoint/2010/main" val="840926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3"/>
          <p:cNvSpPr/>
          <p:nvPr/>
        </p:nvSpPr>
        <p:spPr>
          <a:xfrm>
            <a:off x="0" y="15660"/>
            <a:ext cx="9144000" cy="5143500"/>
          </a:xfrm>
          <a:prstGeom prst="rect">
            <a:avLst/>
          </a:prstGeom>
          <a:gradFill>
            <a:gsLst>
              <a:gs pos="0">
                <a:srgbClr val="9DA0A0"/>
              </a:gs>
              <a:gs pos="0">
                <a:schemeClr val="bg1">
                  <a:lumMod val="85000"/>
                </a:schemeClr>
              </a:gs>
              <a:gs pos="100000">
                <a:srgbClr val="E1E3E3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44565" y="2048931"/>
            <a:ext cx="7655827" cy="2575645"/>
            <a:chOff x="60176" y="1481943"/>
            <a:chExt cx="7347445" cy="2575645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60176" y="1481943"/>
              <a:ext cx="502945" cy="2575645"/>
              <a:chOff x="110754" y="1481943"/>
              <a:chExt cx="502945" cy="2575645"/>
            </a:xfrm>
          </p:grpSpPr>
          <p:pic>
            <p:nvPicPr>
              <p:cNvPr id="16" name="Picture 3" descr="C:\Users\1\Desktop\map_location_pin_map-marker_-128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8900" y="1481943"/>
                <a:ext cx="293657" cy="43204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7" name="Picture 4" descr="C:\Users\1\Desktop\language-128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6978" y="3671827"/>
                <a:ext cx="385761" cy="38576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8" name="Picture 5" descr="C:\Users\1\Desktop\519948-008_Mail-128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0754" y="2898563"/>
                <a:ext cx="502945" cy="50294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6" descr="C:\Users\1\Desktop\phone-outline-128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8331" y="2087723"/>
                <a:ext cx="483054" cy="48305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1" name="Группа 10"/>
            <p:cNvGrpSpPr/>
            <p:nvPr/>
          </p:nvGrpSpPr>
          <p:grpSpPr>
            <a:xfrm>
              <a:off x="611560" y="1503776"/>
              <a:ext cx="6796061" cy="2527663"/>
              <a:chOff x="611560" y="1503776"/>
              <a:chExt cx="6796061" cy="2527663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635089" y="1503776"/>
                <a:ext cx="6772532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dirty="0">
                    <a:solidFill>
                      <a:srgbClr val="6E482C"/>
                    </a:solidFill>
                    <a:latin typeface="Arial" pitchFamily="34" charset="0"/>
                    <a:cs typeface="Arial" pitchFamily="34" charset="0"/>
                  </a:rPr>
                  <a:t>Алтайский край, г. Барнаул, ул. Молодежная, 26, кабинет 503</a:t>
                </a: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611560" y="2184449"/>
                <a:ext cx="308794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dirty="0">
                    <a:solidFill>
                      <a:srgbClr val="6E482C"/>
                    </a:solidFill>
                    <a:latin typeface="Arial" pitchFamily="34" charset="0"/>
                    <a:cs typeface="Arial" pitchFamily="34" charset="0"/>
                  </a:rPr>
                  <a:t>+7 (3852) 38-05-18, 24-24-82</a:t>
                </a:r>
              </a:p>
            </p:txBody>
          </p:sp>
          <p:sp>
            <p:nvSpPr>
              <p:cNvPr id="14" name="Прямоугольник 13"/>
              <p:cNvSpPr/>
              <p:nvPr/>
            </p:nvSpPr>
            <p:spPr>
              <a:xfrm>
                <a:off x="666458" y="2759682"/>
                <a:ext cx="228600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ru-RU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ru-RU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635089" y="2954221"/>
                <a:ext cx="4284663" cy="10772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6E482C"/>
                    </a:solidFill>
                    <a:latin typeface="Arial" pitchFamily="34" charset="0"/>
                    <a:cs typeface="Arial" pitchFamily="34" charset="0"/>
                  </a:rPr>
                  <a:t>altsmb@yandex.ru artemenko@altsmb.ru</a:t>
                </a:r>
              </a:p>
              <a:p>
                <a:endParaRPr lang="en-US" sz="1400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1400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dirty="0">
                    <a:solidFill>
                      <a:srgbClr val="6E482C"/>
                    </a:solidFill>
                    <a:latin typeface="Arial" pitchFamily="34" charset="0"/>
                    <a:cs typeface="Arial" pitchFamily="34" charset="0"/>
                  </a:rPr>
                  <a:t>http://altsmb.ru</a:t>
                </a:r>
                <a:endParaRPr lang="ru-RU" dirty="0">
                  <a:solidFill>
                    <a:srgbClr val="6E482C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32" name="Прямоугольник 31"/>
          <p:cNvSpPr/>
          <p:nvPr/>
        </p:nvSpPr>
        <p:spPr>
          <a:xfrm>
            <a:off x="245006" y="1059582"/>
            <a:ext cx="8431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6E482C"/>
                </a:solidFill>
                <a:latin typeface="Arial" pitchFamily="34" charset="0"/>
                <a:cs typeface="Arial" pitchFamily="34" charset="0"/>
              </a:rPr>
              <a:t>Управление Алтайского края по развитию предпринимательства и рыночной инфраструктуры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-6966" y="-20538"/>
            <a:ext cx="9150966" cy="864096"/>
          </a:xfrm>
          <a:prstGeom prst="roundRect">
            <a:avLst>
              <a:gd name="adj" fmla="val 4144"/>
            </a:avLst>
          </a:prstGeom>
          <a:solidFill>
            <a:srgbClr val="DCBEA8">
              <a:alpha val="3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972000" rtlCol="0" anchor="ctr"/>
          <a:lstStyle/>
          <a:p>
            <a:pPr defTabSz="914373"/>
            <a:endParaRPr lang="ru-RU" sz="1600" b="1" dirty="0">
              <a:solidFill>
                <a:srgbClr val="6E482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259632" y="104314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rgbClr val="6E482C"/>
                </a:solidFill>
                <a:latin typeface="Cambria" panose="02040503050406030204" pitchFamily="18" charset="0"/>
              </a:rPr>
              <a:t>Контактная информация</a:t>
            </a:r>
          </a:p>
        </p:txBody>
      </p:sp>
      <p:pic>
        <p:nvPicPr>
          <p:cNvPr id="47" name="Picture 73" descr="E:\картинки\200px-Coat_of_Arms_of_Altai_Krai.svg.pn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19" y="104314"/>
            <a:ext cx="685909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Рисунок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6496" y="51470"/>
            <a:ext cx="1380000" cy="622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3956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1GDWmO2EeUhg9ExPoFF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n1GDWmO2EeUhg9ExPoFF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10286</TotalTime>
  <Words>362</Words>
  <Application>Microsoft Office PowerPoint</Application>
  <PresentationFormat>Экран (16:9)</PresentationFormat>
  <Paragraphs>76</Paragraphs>
  <Slides>8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Cambria</vt:lpstr>
      <vt:lpstr>Lato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Я. Коваль</dc:creator>
  <cp:lastModifiedBy>A AA</cp:lastModifiedBy>
  <cp:revision>273</cp:revision>
  <cp:lastPrinted>2019-08-16T02:32:29Z</cp:lastPrinted>
  <dcterms:created xsi:type="dcterms:W3CDTF">2019-04-16T00:28:40Z</dcterms:created>
  <dcterms:modified xsi:type="dcterms:W3CDTF">2020-08-18T01:53:18Z</dcterms:modified>
</cp:coreProperties>
</file>